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.xml" ContentType="application/vnd.openxmlformats-officedocument.presentationml.tags+xml"/>
  <Override PartName="/ppt/tags/tag13.xml" ContentType="application/vnd.openxmlformats-officedocument.presentationml.tag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64" r:id="rId2"/>
    <p:sldId id="265" r:id="rId3"/>
    <p:sldId id="278" r:id="rId4"/>
    <p:sldId id="267" r:id="rId5"/>
    <p:sldId id="279" r:id="rId6"/>
    <p:sldId id="262" r:id="rId7"/>
    <p:sldId id="282" r:id="rId8"/>
    <p:sldId id="263" r:id="rId9"/>
    <p:sldId id="270" r:id="rId10"/>
    <p:sldId id="268" r:id="rId11"/>
    <p:sldId id="281" r:id="rId12"/>
    <p:sldId id="272" r:id="rId13"/>
    <p:sldId id="276" r:id="rId14"/>
    <p:sldId id="274" r:id="rId15"/>
    <p:sldId id="275" r:id="rId16"/>
    <p:sldId id="277" r:id="rId17"/>
    <p:sldId id="283" r:id="rId18"/>
  </p:sldIdLst>
  <p:sldSz cx="9144000" cy="6858000" type="screen4x3"/>
  <p:notesSz cx="6877050" cy="96567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5" autoAdjust="0"/>
    <p:restoredTop sz="94639" autoAdjust="0"/>
  </p:normalViewPr>
  <p:slideViewPr>
    <p:cSldViewPr snapToGrid="0" showGuides="1">
      <p:cViewPr varScale="1">
        <p:scale>
          <a:sx n="81" d="100"/>
          <a:sy n="81" d="100"/>
        </p:scale>
        <p:origin x="18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A20037-98E1-4EB9-88E9-07406E35D105}" type="datetimeFigureOut">
              <a:rPr lang="he-IL" smtClean="0"/>
              <a:t>כ"ו/אייר/תש"ף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A48FE1-5B4F-4F9B-ADE0-86E8FA3001A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audio" Target="../media/audio2.wav"/><Relationship Id="rId4" Type="http://schemas.openxmlformats.org/officeDocument/2006/relationships/image" Target="../media/image6.jpeg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wmf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_GROUP\Bitachon\טפסים\עבודות גרפיקה\תמונות למצגות ועבודות\LPR\IMAG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28003" r="24162" b="22322"/>
          <a:stretch/>
        </p:blipFill>
        <p:spPr bwMode="auto">
          <a:xfrm>
            <a:off x="6010272" y="1435604"/>
            <a:ext cx="2247155" cy="3657600"/>
          </a:xfrm>
          <a:prstGeom prst="rect">
            <a:avLst/>
          </a:prstGeom>
          <a:ln>
            <a:noFill/>
          </a:ln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3867" y="4633392"/>
            <a:ext cx="8190746" cy="1143000"/>
          </a:xfrm>
        </p:spPr>
        <p:txBody>
          <a:bodyPr/>
          <a:lstStyle/>
          <a:p>
            <a:pPr marL="0" indent="0">
              <a:buNone/>
            </a:pPr>
            <a:r>
              <a:rPr lang="he-IL" sz="4400" dirty="0" smtClean="0"/>
              <a:t>מערכת זיהוי לוחיות רישוי</a:t>
            </a:r>
            <a:r>
              <a:rPr lang="he-IL" sz="4400" dirty="0"/>
              <a:t> </a:t>
            </a:r>
            <a:r>
              <a:rPr lang="he-IL" sz="4400" dirty="0" smtClean="0"/>
              <a:t>- </a:t>
            </a:r>
            <a:r>
              <a:rPr lang="en-US" sz="4400" dirty="0" smtClean="0"/>
              <a:t>LPR</a:t>
            </a:r>
            <a:endParaRPr lang="he-IL" sz="44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t="26171" r="27532" b="30192"/>
          <a:stretch/>
        </p:blipFill>
        <p:spPr>
          <a:xfrm>
            <a:off x="316309" y="2580921"/>
            <a:ext cx="4512624" cy="22563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2" y="1113285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extrusionH="12700" contourW="19050">
            <a:bevelT w="19050" h="12700"/>
            <a:extrusionClr>
              <a:schemeClr val="bg1"/>
            </a:extrusionClr>
            <a:contourClr>
              <a:srgbClr val="969696"/>
            </a:contourClr>
          </a:sp3d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תמונה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541348"/>
      </p:ext>
    </p:extLst>
  </p:cSld>
  <p:clrMapOvr>
    <a:masterClrMapping/>
  </p:clrMapOvr>
  <p:transition spd="med" advTm="15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91408" y="75019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אופן הזיהוי...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99143" y="1520040"/>
            <a:ext cx="7145715" cy="406136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e-IL" sz="2400" dirty="0" smtClean="0"/>
              <a:t>המצלמה מצלמת את קדמת כלי הרכב, והתוכנה מזהה את הספרות שעל לוחית הרישוי ע"פ צורתם.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במקרים הבאים לא יתאפשר זיהוי נכון </a:t>
            </a:r>
            <a:r>
              <a:rPr lang="he-IL" sz="2400" dirty="0"/>
              <a:t>של מספר </a:t>
            </a:r>
            <a:r>
              <a:rPr lang="he-IL" sz="2400" dirty="0" smtClean="0"/>
              <a:t>הרישוי, </a:t>
            </a:r>
            <a:r>
              <a:rPr lang="he-IL" sz="2400" dirty="0"/>
              <a:t>ולא </a:t>
            </a:r>
            <a:r>
              <a:rPr lang="he-IL" sz="2400" dirty="0" smtClean="0"/>
              <a:t>יפתח המחסום:</a:t>
            </a:r>
          </a:p>
          <a:p>
            <a:r>
              <a:rPr lang="he-IL" sz="2400" dirty="0" smtClean="0"/>
              <a:t>לוחית רישוי עקומה או מלוכלכת מאוד</a:t>
            </a:r>
            <a:r>
              <a:rPr lang="en-US" sz="2400" dirty="0" smtClean="0"/>
              <a:t>.</a:t>
            </a:r>
            <a:endParaRPr lang="he-IL" sz="2400" dirty="0"/>
          </a:p>
          <a:p>
            <a:r>
              <a:rPr lang="he-IL" sz="2400" dirty="0" smtClean="0"/>
              <a:t>ברגי לוחית הרישוי נעוצים בספרות שעל לוחית הרישוי.</a:t>
            </a:r>
            <a:endParaRPr lang="en-US" sz="2400" dirty="0" smtClean="0"/>
          </a:p>
          <a:p>
            <a:r>
              <a:rPr lang="he-IL" sz="2400" dirty="0" smtClean="0"/>
              <a:t>ספרות מחוקות.</a:t>
            </a:r>
          </a:p>
          <a:p>
            <a:r>
              <a:rPr lang="he-IL" sz="2400" dirty="0" smtClean="0"/>
              <a:t>התקדמות עם הרכב מחוץ לאיזור הצילום של המצלמה.</a:t>
            </a:r>
          </a:p>
          <a:p>
            <a:r>
              <a:rPr lang="he-IL" sz="2400" dirty="0" smtClean="0"/>
              <a:t>הגעה למחסום לא נכון או בשעה לא נכונה ע"פ ההרשאה.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0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20"/>
    </mc:Choice>
    <mc:Fallback xmlns="">
      <p:transition spd="slow" advTm="35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0327" y="1828800"/>
            <a:ext cx="8063346" cy="1753569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 smtClean="0"/>
              <a:t>בשקופית הבאה מוצג</a:t>
            </a:r>
            <a:br>
              <a:rPr lang="he-IL" dirty="0" smtClean="0"/>
            </a:br>
            <a:r>
              <a:rPr lang="he-IL" dirty="0" smtClean="0"/>
              <a:t>מעבר </a:t>
            </a:r>
            <a:r>
              <a:rPr lang="he-IL" dirty="0" smtClean="0">
                <a:solidFill>
                  <a:srgbClr val="C00000"/>
                </a:solidFill>
              </a:rPr>
              <a:t>לא נכון </a:t>
            </a:r>
            <a:r>
              <a:rPr lang="he-IL" dirty="0" smtClean="0"/>
              <a:t>בשער</a:t>
            </a:r>
            <a:endParaRPr lang="he-IL" dirty="0"/>
          </a:p>
        </p:txBody>
      </p:sp>
      <p:pic>
        <p:nvPicPr>
          <p:cNvPr id="4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2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5"/>
    </mc:Choice>
    <mc:Fallback xmlns="">
      <p:transition spd="slow" advTm="7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תמונה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1" y="1103348"/>
            <a:ext cx="5951676" cy="4463757"/>
          </a:xfrm>
          <a:prstGeom prst="rect">
            <a:avLst/>
          </a:prstGeom>
        </p:spPr>
      </p:pic>
      <p:sp>
        <p:nvSpPr>
          <p:cNvPr id="43" name="הסבר קווי 2 42"/>
          <p:cNvSpPr/>
          <p:nvPr/>
        </p:nvSpPr>
        <p:spPr>
          <a:xfrm>
            <a:off x="5177642" y="2660073"/>
            <a:ext cx="592539" cy="940744"/>
          </a:xfrm>
          <a:prstGeom prst="borderCallout2">
            <a:avLst>
              <a:gd name="adj1" fmla="val -834"/>
              <a:gd name="adj2" fmla="val 50566"/>
              <a:gd name="adj3" fmla="val -47250"/>
              <a:gd name="adj4" fmla="val -27269"/>
              <a:gd name="adj5" fmla="val -39224"/>
              <a:gd name="adj6" fmla="val -294966"/>
            </a:avLst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גלאי</a:t>
            </a:r>
            <a:endParaRPr lang="he-IL" sz="14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421" flipH="1">
            <a:off x="9241138" y="2137571"/>
            <a:ext cx="1818167" cy="859084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000">
            <a:off x="4097029" y="2689999"/>
            <a:ext cx="1822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הסבר אליפטי 48"/>
          <p:cNvSpPr/>
          <p:nvPr/>
        </p:nvSpPr>
        <p:spPr>
          <a:xfrm>
            <a:off x="4433367" y="4260822"/>
            <a:ext cx="4591879" cy="1199407"/>
          </a:xfrm>
          <a:prstGeom prst="wedgeEllipseCallout">
            <a:avLst>
              <a:gd name="adj1" fmla="val -27338"/>
              <a:gd name="adj2" fmla="val -94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/>
            <a:r>
              <a:rPr lang="he-IL" sz="1600" dirty="0"/>
              <a:t>עצירה </a:t>
            </a:r>
            <a:r>
              <a:rPr lang="he-IL" sz="1600" dirty="0" smtClean="0"/>
              <a:t>בצמוד למחסום,</a:t>
            </a:r>
            <a:endParaRPr lang="he-IL" sz="1600" dirty="0"/>
          </a:p>
          <a:p>
            <a:pPr algn="ctr"/>
            <a:r>
              <a:rPr lang="he-IL" sz="1600" dirty="0" smtClean="0"/>
              <a:t>לרוב אחרי פסי ההאטה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המצלמה תצלם רק חלק מלוחית הרישוי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או כלל לא</a:t>
            </a:r>
            <a:endParaRPr lang="he-IL" sz="1600" dirty="0"/>
          </a:p>
        </p:txBody>
      </p:sp>
      <p:sp>
        <p:nvSpPr>
          <p:cNvPr id="52" name="מלבן 51"/>
          <p:cNvSpPr/>
          <p:nvPr/>
        </p:nvSpPr>
        <p:spPr>
          <a:xfrm rot="240000">
            <a:off x="3838859" y="3899995"/>
            <a:ext cx="72008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משולש שווה שוקיים 55"/>
          <p:cNvSpPr/>
          <p:nvPr/>
        </p:nvSpPr>
        <p:spPr>
          <a:xfrm rot="17176531">
            <a:off x="4048986" y="1657047"/>
            <a:ext cx="871684" cy="2115069"/>
          </a:xfrm>
          <a:prstGeom prst="triangl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מעוגל 56"/>
          <p:cNvSpPr/>
          <p:nvPr/>
        </p:nvSpPr>
        <p:spPr>
          <a:xfrm>
            <a:off x="7231492" y="913348"/>
            <a:ext cx="1473891" cy="5217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מעבר לא נכון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17567" y="1117521"/>
            <a:ext cx="102303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noAutofit/>
          </a:bodyPr>
          <a:lstStyle>
            <a:defPPr>
              <a:defRPr lang="he-IL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e-IL" dirty="0"/>
              <a:t>מצלמת  </a:t>
            </a:r>
            <a:r>
              <a:rPr lang="en-US" dirty="0"/>
              <a:t> LPR</a:t>
            </a:r>
            <a:endParaRPr lang="he-IL" dirty="0"/>
          </a:p>
        </p:txBody>
      </p:sp>
      <p:cxnSp>
        <p:nvCxnSpPr>
          <p:cNvPr id="51" name="מחבר חץ ישר 50"/>
          <p:cNvCxnSpPr>
            <a:stCxn id="46" idx="2"/>
          </p:cNvCxnSpPr>
          <p:nvPr/>
        </p:nvCxnSpPr>
        <p:spPr>
          <a:xfrm>
            <a:off x="2229086" y="1394520"/>
            <a:ext cx="1096005" cy="9330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מלבן 52"/>
          <p:cNvSpPr/>
          <p:nvPr/>
        </p:nvSpPr>
        <p:spPr>
          <a:xfrm>
            <a:off x="3910110" y="2234138"/>
            <a:ext cx="72008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66290" y="774848"/>
            <a:ext cx="907621" cy="2769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>
            <a:defPPr>
              <a:defRPr lang="he-IL"/>
            </a:defPPr>
            <a:lvl1pPr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dirty="0"/>
              <a:t>זרוע מחסום</a:t>
            </a:r>
          </a:p>
        </p:txBody>
      </p:sp>
      <p:cxnSp>
        <p:nvCxnSpPr>
          <p:cNvPr id="55" name="מחבר חץ ישר 54"/>
          <p:cNvCxnSpPr>
            <a:stCxn id="54" idx="2"/>
            <a:endCxn id="53" idx="3"/>
          </p:cNvCxnSpPr>
          <p:nvPr/>
        </p:nvCxnSpPr>
        <p:spPr>
          <a:xfrm flipH="1">
            <a:off x="3982118" y="1051847"/>
            <a:ext cx="1037983" cy="1902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5573" y="2969211"/>
            <a:ext cx="1793392" cy="13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0" y="62499"/>
            <a:ext cx="1691287" cy="12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39" y="3130445"/>
            <a:ext cx="2669028" cy="200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421" flipH="1">
            <a:off x="10284188" y="2000320"/>
            <a:ext cx="1818167" cy="85908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000">
            <a:off x="5951717" y="2403726"/>
            <a:ext cx="1822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000">
            <a:off x="9332217" y="4508495"/>
            <a:ext cx="1822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000">
            <a:off x="9902232" y="4745452"/>
            <a:ext cx="1822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תמונה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9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588"/>
    </mc:Choice>
    <mc:Fallback xmlns="">
      <p:transition spd="slow" advClick="0" advTm="2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03053E-7 L -0.55938 0.0809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40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decel="7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8 -0.02244 L -0.475 0.058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40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066" y="750194"/>
            <a:ext cx="7132853" cy="1530890"/>
          </a:xfrm>
        </p:spPr>
        <p:txBody>
          <a:bodyPr/>
          <a:lstStyle/>
          <a:p>
            <a:pPr marL="0" indent="0">
              <a:buNone/>
            </a:pPr>
            <a:r>
              <a:rPr lang="he-IL" sz="4400" dirty="0" smtClean="0"/>
              <a:t>הוראות ואיסורים יציאה מהאו"פ לתוך רעננה</a:t>
            </a:r>
            <a:endParaRPr lang="he-IL" sz="4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783772" y="1769423"/>
            <a:ext cx="7646088" cy="4018635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אין אישור לצאת מהשערים לפני השעה 15:00.</a:t>
            </a:r>
          </a:p>
          <a:p>
            <a:r>
              <a:rPr lang="he-IL" sz="2400" dirty="0" smtClean="0"/>
              <a:t>אין אישור לצאת משער 6 אחרי בשעה 17:00 בערב.</a:t>
            </a:r>
          </a:p>
          <a:p>
            <a:r>
              <a:rPr lang="he-IL" sz="2400" dirty="0" smtClean="0"/>
              <a:t>אין אישור לצאת משער כלנית אחרי השעה 18:00 בערב.</a:t>
            </a:r>
          </a:p>
          <a:p>
            <a:r>
              <a:rPr lang="he-IL" sz="2400" dirty="0" smtClean="0"/>
              <a:t>בימי שישי וערבי חג לא תתאפשר יציאה מהשערים לתוך רעננה. </a:t>
            </a:r>
          </a:p>
          <a:p>
            <a:r>
              <a:rPr lang="he-IL" sz="2400" dirty="0" smtClean="0"/>
              <a:t>אסור לצפור ליד השערים.</a:t>
            </a:r>
          </a:p>
          <a:p>
            <a:r>
              <a:rPr lang="he-IL" sz="2400" dirty="0" smtClean="0"/>
              <a:t>במידה ושער לא נפתח מכל סיבה שהיא, </a:t>
            </a:r>
          </a:p>
          <a:p>
            <a:pPr marL="45720" indent="0">
              <a:buNone/>
            </a:pPr>
            <a:r>
              <a:rPr lang="he-IL" sz="2400" dirty="0"/>
              <a:t> </a:t>
            </a:r>
            <a:r>
              <a:rPr lang="he-IL" sz="2400" dirty="0" smtClean="0"/>
              <a:t> יש ליצור קשר עם מוקד הבטחון  09-7780999</a:t>
            </a:r>
            <a:endParaRPr lang="he-IL" sz="2400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0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5"/>
    </mc:Choice>
    <mc:Fallback xmlns="">
      <p:transition spd="slow" advTm="33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2677" y="383663"/>
            <a:ext cx="6512511" cy="77583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יציאת הורים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1214621" y="1159496"/>
            <a:ext cx="7266084" cy="3306941"/>
          </a:xfrm>
        </p:spPr>
        <p:txBody>
          <a:bodyPr anchor="t">
            <a:normAutofit/>
          </a:bodyPr>
          <a:lstStyle/>
          <a:p>
            <a:pPr algn="ctr"/>
            <a:r>
              <a:rPr lang="he-IL" dirty="0"/>
              <a:t>על מנת להקל על עובדים היוצאים לאסוף את ילדיהם         מהגנים ומבתי </a:t>
            </a:r>
            <a:r>
              <a:rPr lang="he-IL" dirty="0" smtClean="0"/>
              <a:t>הספר, אושר </a:t>
            </a:r>
            <a:r>
              <a:rPr lang="he-IL" dirty="0"/>
              <a:t>להורים לילדים עד גיל 12 לצאת לכיוון </a:t>
            </a:r>
            <a:r>
              <a:rPr lang="he-IL" dirty="0" smtClean="0"/>
              <a:t>רעננה.</a:t>
            </a:r>
            <a:endParaRPr lang="en-US" dirty="0"/>
          </a:p>
          <a:p>
            <a:pPr algn="ctr"/>
            <a:r>
              <a:rPr lang="he-IL" dirty="0" smtClean="0"/>
              <a:t>הורים </a:t>
            </a:r>
            <a:r>
              <a:rPr lang="he-IL" dirty="0"/>
              <a:t>שילדם הגיע לגיל 12, האישור יבוטל אוטומטית.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he-IL" dirty="0" smtClean="0"/>
              <a:t>יציאה </a:t>
            </a:r>
            <a:r>
              <a:rPr lang="he-IL" b="1" dirty="0" smtClean="0">
                <a:solidFill>
                  <a:srgbClr val="FF0000"/>
                </a:solidFill>
              </a:rPr>
              <a:t>משער 6</a:t>
            </a:r>
            <a:r>
              <a:rPr lang="he-IL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e-IL" dirty="0" smtClean="0"/>
              <a:t>בין </a:t>
            </a:r>
            <a:r>
              <a:rPr lang="he-IL" dirty="0"/>
              <a:t>השעות 15:00 – </a:t>
            </a:r>
            <a:r>
              <a:rPr lang="he-IL" dirty="0" smtClean="0"/>
              <a:t>17:00.</a:t>
            </a:r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1" t="34224" r="6094" b="45482"/>
          <a:stretch/>
        </p:blipFill>
        <p:spPr>
          <a:xfrm>
            <a:off x="3384223" y="3450161"/>
            <a:ext cx="2228215" cy="2159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מלבן מעוגל 9"/>
          <p:cNvSpPr/>
          <p:nvPr/>
        </p:nvSpPr>
        <p:spPr>
          <a:xfrm>
            <a:off x="3973909" y="5799231"/>
            <a:ext cx="855024" cy="3551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שער 6</a:t>
            </a:r>
            <a:endParaRPr lang="he-IL" dirty="0"/>
          </a:p>
        </p:txBody>
      </p:sp>
      <p:pic>
        <p:nvPicPr>
          <p:cNvPr id="11" name="תמונה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7"/>
            <a:ext cx="8408562" cy="6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2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5"/>
    </mc:Choice>
    <mc:Fallback xmlns="">
      <p:transition spd="slow" advTm="15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8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2677" y="541385"/>
            <a:ext cx="6512511" cy="91170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יציאת צפונים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21379" y="1244338"/>
            <a:ext cx="7528955" cy="1917458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על מנת להקל על עובדים המתגוררים צפונית לאוניברסיטה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 smtClean="0"/>
              <a:t>אושרה יציאה</a:t>
            </a:r>
            <a:r>
              <a:rPr lang="en-US" sz="2400" dirty="0" smtClean="0"/>
              <a:t> </a:t>
            </a:r>
            <a:r>
              <a:rPr lang="he-IL" sz="2400" dirty="0" smtClean="0"/>
              <a:t>לתוך רעננה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בין השעות </a:t>
            </a:r>
            <a:r>
              <a:rPr lang="he-IL" sz="2400" b="1" dirty="0" smtClean="0"/>
              <a:t>15:00 </a:t>
            </a:r>
            <a:r>
              <a:rPr lang="he-IL" sz="2400" b="1" dirty="0"/>
              <a:t>– 18:00 </a:t>
            </a:r>
            <a:r>
              <a:rPr lang="he-IL" sz="2400" b="1" dirty="0" smtClean="0"/>
              <a:t>יציאה </a:t>
            </a:r>
            <a:r>
              <a:rPr lang="he-IL" sz="2400" b="1" dirty="0" smtClean="0">
                <a:solidFill>
                  <a:srgbClr val="00B050"/>
                </a:solidFill>
              </a:rPr>
              <a:t>משער </a:t>
            </a:r>
            <a:r>
              <a:rPr lang="he-IL" sz="2400" b="1" dirty="0">
                <a:solidFill>
                  <a:srgbClr val="00B050"/>
                </a:solidFill>
              </a:rPr>
              <a:t>כלנית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29630" r="85953" b="54998"/>
          <a:stretch/>
        </p:blipFill>
        <p:spPr>
          <a:xfrm>
            <a:off x="3961545" y="3199853"/>
            <a:ext cx="2094526" cy="2033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מלבן מעוגל 8"/>
          <p:cNvSpPr/>
          <p:nvPr/>
        </p:nvSpPr>
        <p:spPr>
          <a:xfrm>
            <a:off x="4581296" y="5516367"/>
            <a:ext cx="855024" cy="355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כלנית</a:t>
            </a:r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תמונה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6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2"/>
    </mc:Choice>
    <mc:Fallback xmlns="">
      <p:transition spd="slow" advTm="17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6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9" grpId="1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91408" y="1272618"/>
            <a:ext cx="6512511" cy="73189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קבלת אישורים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866899" y="2139885"/>
            <a:ext cx="7528955" cy="3421928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רישום כלי רכב וקבלת האישורים יבוצע במשרד מחלקת הביטחון, בניין טכנולוגיות קומת קרקע חדר 3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בכל יום בין השעות 10:00 – 12:00.</a:t>
            </a:r>
          </a:p>
          <a:p>
            <a:r>
              <a:rPr lang="he-IL" sz="2400" dirty="0" smtClean="0"/>
              <a:t>אישור יציאה להורים - יש להציג תעודה מזהה עם פרטי הילדים ואת פרטי הרכב המלאים.</a:t>
            </a:r>
          </a:p>
          <a:p>
            <a:r>
              <a:rPr lang="he-IL" sz="2400" dirty="0" smtClean="0"/>
              <a:t>אישור יציאה לצפונים - יש להציג תעודה מזהה עם רישום כתובת ואת פרטי הרכב המלאים.</a:t>
            </a:r>
          </a:p>
          <a:p>
            <a:r>
              <a:rPr lang="he-IL" sz="2400" dirty="0" smtClean="0"/>
              <a:t>אישורים חריגים </a:t>
            </a:r>
            <a:r>
              <a:rPr lang="he-IL" sz="2400" dirty="0"/>
              <a:t>לצרכים דחופים בסמכות מחלקת הביטחון.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5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92"/>
    </mc:Choice>
    <mc:Fallback xmlns="">
      <p:transition spd="slow" advTm="28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15745" y="2539375"/>
            <a:ext cx="6512511" cy="177925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בברכה,</a:t>
            </a:r>
            <a:br>
              <a:rPr lang="he-IL" dirty="0" smtClean="0"/>
            </a:br>
            <a:r>
              <a:rPr lang="he-IL" dirty="0" smtClean="0"/>
              <a:t>מחלקת ביטחון ובטיחות</a:t>
            </a:r>
            <a:endParaRPr lang="he-IL" dirty="0"/>
          </a:p>
        </p:txBody>
      </p:sp>
      <p:pic>
        <p:nvPicPr>
          <p:cNvPr id="5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9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1"/>
    </mc:Choice>
    <mc:Fallback xmlns="">
      <p:transition spd="slow" advTm="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5151" y="631441"/>
            <a:ext cx="6512511" cy="1078606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/>
              <a:t>LPR</a:t>
            </a:r>
            <a:r>
              <a:rPr lang="he-IL" dirty="0" smtClean="0"/>
              <a:t> - </a:t>
            </a:r>
            <a:r>
              <a:rPr lang="en-US" sz="2800" dirty="0"/>
              <a:t>License Plate </a:t>
            </a:r>
            <a:r>
              <a:rPr lang="en-US" sz="2800" dirty="0" smtClean="0"/>
              <a:t>Recognition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99143" y="2386939"/>
            <a:ext cx="7145715" cy="32799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e-IL" dirty="0" smtClean="0"/>
              <a:t>במצגת זו נציג את מערכת ה – </a:t>
            </a:r>
            <a:r>
              <a:rPr lang="en-US" dirty="0" smtClean="0"/>
              <a:t>LPR</a:t>
            </a:r>
            <a:r>
              <a:rPr lang="he-IL" dirty="0" smtClean="0"/>
              <a:t>, שהותקנה בשערי האוניברסיטה.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כיצד היא פועלת, וכיצד תשתמשו בה נכון.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נבהיר מהם הקריטריונים לקבלת אישורי היציאה, ומהן שעות היציאה</a:t>
            </a:r>
            <a:r>
              <a:rPr lang="he-IL" dirty="0"/>
              <a:t> </a:t>
            </a:r>
            <a:r>
              <a:rPr lang="he-IL" dirty="0" smtClean="0"/>
              <a:t>מכול שער.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1662548" y="1355831"/>
            <a:ext cx="6425360" cy="67484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rtl="0">
              <a:buNone/>
            </a:pPr>
            <a:r>
              <a:rPr lang="he-IL" sz="3600" spc="300" dirty="0" err="1" smtClean="0"/>
              <a:t>ז.ל.ר</a:t>
            </a:r>
            <a:r>
              <a:rPr lang="he-IL" sz="3600" spc="300" dirty="0" smtClean="0"/>
              <a:t> - </a:t>
            </a:r>
            <a:r>
              <a:rPr lang="he-IL" sz="2800" spc="300" dirty="0" smtClean="0"/>
              <a:t>זיהוי </a:t>
            </a:r>
            <a:r>
              <a:rPr lang="he-IL" sz="2800" spc="300" dirty="0"/>
              <a:t>לוחיות רישוי</a:t>
            </a:r>
            <a:endParaRPr lang="he-IL" sz="1800" spc="300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" y="-27228"/>
            <a:ext cx="8983744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8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4"/>
    </mc:Choice>
    <mc:Fallback xmlns="">
      <p:transition spd="slow" advTm="13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91408" y="524569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מצגת </a:t>
            </a:r>
            <a:r>
              <a:rPr lang="en-US" dirty="0" smtClean="0"/>
              <a:t>LPR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5241494"/>
              </p:ext>
            </p:extLst>
          </p:nvPr>
        </p:nvGraphicFramePr>
        <p:xfrm>
          <a:off x="971066" y="1530134"/>
          <a:ext cx="7211033" cy="402336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41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   עמוד         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תוכן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2..........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הקדמה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4..........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כיצד פועלת</a:t>
                      </a:r>
                      <a:r>
                        <a:rPr lang="he-IL" sz="1600" baseline="0" dirty="0" smtClean="0"/>
                        <a:t> המערכת</a:t>
                      </a:r>
                      <a:endParaRPr lang="he-I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baseline="0" dirty="0" smtClean="0"/>
                        <a:t>5</a:t>
                      </a:r>
                      <a:r>
                        <a:rPr lang="he-IL" sz="1600" dirty="0" smtClean="0"/>
                        <a:t>..........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היכן מותקנת המערכת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6..........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מפת השערים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7..........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סרטון מעבר נכון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10........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אופן הזיהוי ותקלות זיהוי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11........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סרטון מעבר לא נכון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13........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אישורי היציאה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14........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יציאת הורים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15........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יציאת צפונים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1"/>
                      <a:r>
                        <a:rPr lang="he-IL" sz="1600" dirty="0" smtClean="0"/>
                        <a:t>16........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 smtClean="0"/>
                        <a:t>אופן קבלת אישורים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77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9"/>
    </mc:Choice>
    <mc:Fallback xmlns="">
      <p:transition spd="slow" advTm="6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91408" y="75019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כיצד פועלת המערכת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878775" y="2192183"/>
            <a:ext cx="7266084" cy="3474720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כלי רכב </a:t>
            </a:r>
            <a:r>
              <a:rPr lang="he-IL" sz="2400" dirty="0"/>
              <a:t>המגיע למחסום </a:t>
            </a:r>
            <a:r>
              <a:rPr lang="he-IL" sz="2400" dirty="0" smtClean="0"/>
              <a:t>הזרוע, מפעיל </a:t>
            </a:r>
            <a:r>
              <a:rPr lang="he-IL" sz="2400" dirty="0"/>
              <a:t>גלאי.</a:t>
            </a:r>
          </a:p>
          <a:p>
            <a:r>
              <a:rPr lang="he-IL" sz="2400" dirty="0"/>
              <a:t>הגלאי </a:t>
            </a:r>
            <a:r>
              <a:rPr lang="he-IL" sz="2400" dirty="0" smtClean="0"/>
              <a:t>מזהה את כלי הרכב, ומפעיל </a:t>
            </a:r>
            <a:r>
              <a:rPr lang="he-IL" sz="2400" dirty="0"/>
              <a:t>את </a:t>
            </a:r>
            <a:r>
              <a:rPr lang="he-IL" sz="2400" dirty="0" smtClean="0"/>
              <a:t>המצלמה.</a:t>
            </a:r>
          </a:p>
          <a:p>
            <a:r>
              <a:rPr lang="he-IL" sz="2400" dirty="0" smtClean="0"/>
              <a:t>המצלמה מצלמת את </a:t>
            </a:r>
            <a:r>
              <a:rPr lang="he-IL" sz="2400" dirty="0"/>
              <a:t>לוחית </a:t>
            </a:r>
            <a:r>
              <a:rPr lang="he-IL" sz="2400" dirty="0" smtClean="0"/>
              <a:t>הרישוי.</a:t>
            </a:r>
            <a:endParaRPr lang="he-IL" sz="2400" dirty="0"/>
          </a:p>
          <a:p>
            <a:r>
              <a:rPr lang="he-IL" sz="2400" dirty="0"/>
              <a:t>התוכנה מפענחת את מספר </a:t>
            </a:r>
            <a:r>
              <a:rPr lang="he-IL" sz="2400" dirty="0" smtClean="0"/>
              <a:t>כלי הרכב, </a:t>
            </a:r>
            <a:r>
              <a:rPr lang="he-IL" sz="2400" dirty="0"/>
              <a:t>ובודקת את </a:t>
            </a:r>
            <a:r>
              <a:rPr lang="he-IL" sz="2400" dirty="0" smtClean="0"/>
              <a:t>ההרשאה.</a:t>
            </a:r>
            <a:endParaRPr lang="he-IL" sz="2400" dirty="0"/>
          </a:p>
          <a:p>
            <a:r>
              <a:rPr lang="he-IL" sz="2400" dirty="0" smtClean="0"/>
              <a:t>אם כלי הרכב מורשה, המחסום יפתח.</a:t>
            </a:r>
            <a:endParaRPr lang="he-IL" sz="2400" dirty="0"/>
          </a:p>
        </p:txBody>
      </p:sp>
      <p:pic>
        <p:nvPicPr>
          <p:cNvPr id="5" name="תמונה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05"/>
    </mc:Choice>
    <mc:Fallback xmlns="">
      <p:transition advTm="7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91408" y="75019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היכן מותקנת המערכת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99143" y="2192183"/>
            <a:ext cx="7145715" cy="3474720"/>
          </a:xfrm>
        </p:spPr>
        <p:txBody>
          <a:bodyPr>
            <a:normAutofit/>
          </a:bodyPr>
          <a:lstStyle/>
          <a:p>
            <a:r>
              <a:rPr lang="he-IL" dirty="0" smtClean="0"/>
              <a:t>שער דרום – השער הראשי לחניון האו"פ ברעננה (כניסה ויציאה). שערי הכניסה והיציאה הראשיים לחניון האו"פ ברעננה.</a:t>
            </a:r>
          </a:p>
          <a:p>
            <a:r>
              <a:rPr lang="he-IL" dirty="0" smtClean="0"/>
              <a:t>שער 6 – שער יציאה לכיוון רחוב החורש, מאפשר גישה לתוך רעננה.</a:t>
            </a:r>
          </a:p>
          <a:p>
            <a:r>
              <a:rPr lang="he-IL" dirty="0" smtClean="0"/>
              <a:t>מחסום הספקים – מחסום הירידה למחסן לפני שער כלנית.</a:t>
            </a:r>
          </a:p>
          <a:p>
            <a:r>
              <a:rPr lang="he-IL" dirty="0" smtClean="0"/>
              <a:t>שער כלנית – שער יציאה לכיוון רחוב הכלנית.</a:t>
            </a:r>
            <a:endParaRPr lang="he-IL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תמונה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810084"/>
      </p:ext>
    </p:extLst>
  </p:cSld>
  <p:clrMapOvr>
    <a:masterClrMapping/>
  </p:clrMapOvr>
  <p:transition spd="slow" advTm="21699">
    <p:push dir="u"/>
    <p:sndAc>
      <p:stSnd>
        <p:snd r:embed="rId3" name="hor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0113" r="5509" b="12989"/>
          <a:stretch/>
        </p:blipFill>
        <p:spPr>
          <a:xfrm>
            <a:off x="2982502" y="940844"/>
            <a:ext cx="3725247" cy="4997126"/>
          </a:xfrm>
          <a:prstGeom prst="rect">
            <a:avLst/>
          </a:prstGeom>
        </p:spPr>
      </p:pic>
      <p:grpSp>
        <p:nvGrpSpPr>
          <p:cNvPr id="28" name="קבוצה 27"/>
          <p:cNvGrpSpPr/>
          <p:nvPr/>
        </p:nvGrpSpPr>
        <p:grpSpPr>
          <a:xfrm>
            <a:off x="5767785" y="4488167"/>
            <a:ext cx="2811043" cy="816200"/>
            <a:chOff x="5894048" y="4997965"/>
            <a:chExt cx="2811043" cy="816200"/>
          </a:xfrm>
        </p:grpSpPr>
        <p:sp>
          <p:nvSpPr>
            <p:cNvPr id="5" name="TextBox 4"/>
            <p:cNvSpPr txBox="1"/>
            <p:nvPr/>
          </p:nvSpPr>
          <p:spPr>
            <a:xfrm>
              <a:off x="7150611" y="4997965"/>
              <a:ext cx="1554480" cy="369332"/>
            </a:xfrm>
            <a:prstGeom prst="rect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>
              <a:defPPr>
                <a:defRPr lang="he-IL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he-IL" dirty="0"/>
                <a:t>שער דרום</a:t>
              </a:r>
            </a:p>
          </p:txBody>
        </p:sp>
        <p:cxnSp>
          <p:nvCxnSpPr>
            <p:cNvPr id="21" name="מחבר חץ ישר 20"/>
            <p:cNvCxnSpPr>
              <a:stCxn id="2" idx="3"/>
              <a:endCxn id="25" idx="3"/>
            </p:cNvCxnSpPr>
            <p:nvPr/>
          </p:nvCxnSpPr>
          <p:spPr>
            <a:xfrm flipH="1">
              <a:off x="5894048" y="5182631"/>
              <a:ext cx="1050766" cy="631534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sp>
          <p:nvSpPr>
            <p:cNvPr id="2" name="סוגר זוויתי 1"/>
            <p:cNvSpPr/>
            <p:nvPr/>
          </p:nvSpPr>
          <p:spPr>
            <a:xfrm flipH="1">
              <a:off x="6944814" y="4997965"/>
              <a:ext cx="190196" cy="369332"/>
            </a:xfrm>
            <a:prstGeom prst="chevron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endParaRPr lang="he-IL"/>
            </a:p>
          </p:txBody>
        </p:sp>
      </p:grpSp>
      <p:grpSp>
        <p:nvGrpSpPr>
          <p:cNvPr id="32" name="קבוצה 31"/>
          <p:cNvGrpSpPr/>
          <p:nvPr/>
        </p:nvGrpSpPr>
        <p:grpSpPr>
          <a:xfrm>
            <a:off x="1013069" y="4475191"/>
            <a:ext cx="4563314" cy="1055401"/>
            <a:chOff x="846819" y="4475191"/>
            <a:chExt cx="4563314" cy="1055401"/>
          </a:xfrm>
        </p:grpSpPr>
        <p:sp>
          <p:nvSpPr>
            <p:cNvPr id="6" name="TextBox 5"/>
            <p:cNvSpPr txBox="1"/>
            <p:nvPr/>
          </p:nvSpPr>
          <p:spPr>
            <a:xfrm>
              <a:off x="846819" y="4475191"/>
              <a:ext cx="1554480" cy="369332"/>
            </a:xfrm>
            <a:prstGeom prst="rect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>
              <a:defPPr>
                <a:defRPr lang="he-IL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he-IL" dirty="0"/>
                <a:t>שער 6</a:t>
              </a:r>
            </a:p>
          </p:txBody>
        </p:sp>
        <p:cxnSp>
          <p:nvCxnSpPr>
            <p:cNvPr id="22" name="מחבר חץ ישר 21"/>
            <p:cNvCxnSpPr>
              <a:stCxn id="15" idx="3"/>
              <a:endCxn id="24" idx="1"/>
            </p:cNvCxnSpPr>
            <p:nvPr/>
          </p:nvCxnSpPr>
          <p:spPr>
            <a:xfrm>
              <a:off x="2626168" y="4660283"/>
              <a:ext cx="2783965" cy="87030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סוגר זוויתי 14"/>
            <p:cNvSpPr/>
            <p:nvPr/>
          </p:nvSpPr>
          <p:spPr>
            <a:xfrm>
              <a:off x="2435972" y="4475617"/>
              <a:ext cx="190196" cy="369332"/>
            </a:xfrm>
            <a:prstGeom prst="chevron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endParaRPr lang="he-IL"/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4547901" y="1379567"/>
            <a:ext cx="4050315" cy="928117"/>
            <a:chOff x="4381651" y="1379567"/>
            <a:chExt cx="4050315" cy="928117"/>
          </a:xfrm>
        </p:grpSpPr>
        <p:sp>
          <p:nvSpPr>
            <p:cNvPr id="7" name="TextBox 6"/>
            <p:cNvSpPr txBox="1"/>
            <p:nvPr/>
          </p:nvSpPr>
          <p:spPr>
            <a:xfrm>
              <a:off x="6877486" y="1379567"/>
              <a:ext cx="1554480" cy="369332"/>
            </a:xfrm>
            <a:prstGeom prst="rect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>
              <a:defPPr>
                <a:defRPr lang="he-IL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he-IL" dirty="0"/>
                <a:t>מחסום ספקים</a:t>
              </a:r>
            </a:p>
          </p:txBody>
        </p:sp>
        <p:cxnSp>
          <p:nvCxnSpPr>
            <p:cNvPr id="31" name="מחבר חץ ישר 30"/>
            <p:cNvCxnSpPr>
              <a:stCxn id="16" idx="3"/>
              <a:endCxn id="23" idx="3"/>
            </p:cNvCxnSpPr>
            <p:nvPr/>
          </p:nvCxnSpPr>
          <p:spPr>
            <a:xfrm flipH="1">
              <a:off x="4381651" y="1564233"/>
              <a:ext cx="2267012" cy="74345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סוגר זוויתי 15"/>
            <p:cNvSpPr/>
            <p:nvPr/>
          </p:nvSpPr>
          <p:spPr>
            <a:xfrm flipH="1">
              <a:off x="6648663" y="1379567"/>
              <a:ext cx="190196" cy="369332"/>
            </a:xfrm>
            <a:prstGeom prst="chevron">
              <a:avLst/>
            </a:prstGeom>
            <a:ln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endParaRPr lang="he-IL"/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1013069" y="1139373"/>
            <a:ext cx="3079248" cy="954235"/>
            <a:chOff x="1013069" y="1139373"/>
            <a:chExt cx="3079248" cy="954235"/>
          </a:xfrm>
        </p:grpSpPr>
        <p:sp>
          <p:nvSpPr>
            <p:cNvPr id="8" name="TextBox 7"/>
            <p:cNvSpPr txBox="1"/>
            <p:nvPr/>
          </p:nvSpPr>
          <p:spPr>
            <a:xfrm>
              <a:off x="1013069" y="1139373"/>
              <a:ext cx="155448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dirty="0" smtClean="0"/>
                <a:t>שער כלנית</a:t>
              </a:r>
              <a:endParaRPr lang="he-IL" dirty="0"/>
            </a:p>
          </p:txBody>
        </p:sp>
        <p:cxnSp>
          <p:nvCxnSpPr>
            <p:cNvPr id="36" name="מחבר חץ ישר 35"/>
            <p:cNvCxnSpPr>
              <a:stCxn id="17" idx="3"/>
              <a:endCxn id="3" idx="1"/>
            </p:cNvCxnSpPr>
            <p:nvPr/>
          </p:nvCxnSpPr>
          <p:spPr>
            <a:xfrm>
              <a:off x="2792418" y="1324039"/>
              <a:ext cx="1299899" cy="76956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סוגר זוויתי 16"/>
            <p:cNvSpPr/>
            <p:nvPr/>
          </p:nvSpPr>
          <p:spPr>
            <a:xfrm>
              <a:off x="2602222" y="1141159"/>
              <a:ext cx="190196" cy="365760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sp>
        <p:nvSpPr>
          <p:cNvPr id="3" name="מלבן 2"/>
          <p:cNvSpPr/>
          <p:nvPr/>
        </p:nvSpPr>
        <p:spPr>
          <a:xfrm>
            <a:off x="4092317" y="1974532"/>
            <a:ext cx="254036" cy="23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4293865" y="2188608"/>
            <a:ext cx="254036" cy="23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5576383" y="5411516"/>
            <a:ext cx="254036" cy="23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5513749" y="5185291"/>
            <a:ext cx="254036" cy="23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תמונה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01"/>
    </mc:Choice>
    <mc:Fallback xmlns="">
      <p:transition spd="slow" advClick="0" advTm="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0327" y="1828800"/>
            <a:ext cx="8063346" cy="1753569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 smtClean="0"/>
              <a:t>בשקופית הבאה מוצג</a:t>
            </a:r>
            <a:br>
              <a:rPr lang="he-IL" dirty="0" smtClean="0"/>
            </a:br>
            <a:r>
              <a:rPr lang="he-IL" dirty="0" smtClean="0"/>
              <a:t>מעבר </a:t>
            </a:r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נכון</a:t>
            </a:r>
            <a:r>
              <a:rPr lang="he-IL" dirty="0" smtClean="0"/>
              <a:t> בשער</a:t>
            </a:r>
            <a:endParaRPr lang="he-IL" dirty="0"/>
          </a:p>
        </p:txBody>
      </p:sp>
      <p:pic>
        <p:nvPicPr>
          <p:cNvPr id="4" name="תמונה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7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7"/>
    </mc:Choice>
    <mc:Fallback xmlns="">
      <p:transition spd="slow" advTm="3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1" y="1103348"/>
            <a:ext cx="5951676" cy="4463757"/>
          </a:xfrm>
          <a:prstGeom prst="rect">
            <a:avLst/>
          </a:prstGeom>
        </p:spPr>
      </p:pic>
      <p:sp>
        <p:nvSpPr>
          <p:cNvPr id="40" name="הסבר קווי 2 39"/>
          <p:cNvSpPr/>
          <p:nvPr/>
        </p:nvSpPr>
        <p:spPr>
          <a:xfrm>
            <a:off x="5177642" y="2660073"/>
            <a:ext cx="592539" cy="799390"/>
          </a:xfrm>
          <a:prstGeom prst="borderCallout2">
            <a:avLst>
              <a:gd name="adj1" fmla="val -834"/>
              <a:gd name="adj2" fmla="val 50566"/>
              <a:gd name="adj3" fmla="val -47250"/>
              <a:gd name="adj4" fmla="val -27269"/>
              <a:gd name="adj5" fmla="val -39224"/>
              <a:gd name="adj6" fmla="val -294966"/>
            </a:avLst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גלאי</a:t>
            </a:r>
            <a:endParaRPr lang="he-IL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32492" y="1117521"/>
            <a:ext cx="1008112" cy="2880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noAutofit/>
          </a:bodyPr>
          <a:lstStyle/>
          <a:p>
            <a:r>
              <a:rPr lang="he-IL" sz="1200" dirty="0" smtClean="0"/>
              <a:t>מצלמת  </a:t>
            </a:r>
            <a:r>
              <a:rPr lang="en-US" sz="1200" dirty="0" smtClean="0"/>
              <a:t> LPR</a:t>
            </a:r>
            <a:endParaRPr lang="he-IL" sz="1200" dirty="0"/>
          </a:p>
        </p:txBody>
      </p:sp>
      <p:cxnSp>
        <p:nvCxnSpPr>
          <p:cNvPr id="10" name="מחבר חץ ישר 9"/>
          <p:cNvCxnSpPr>
            <a:stCxn id="9" idx="2"/>
          </p:cNvCxnSpPr>
          <p:nvPr/>
        </p:nvCxnSpPr>
        <p:spPr>
          <a:xfrm>
            <a:off x="2236548" y="1405553"/>
            <a:ext cx="1088543" cy="98953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1139" y="2563291"/>
            <a:ext cx="1818167" cy="859084"/>
          </a:xfrm>
          <a:prstGeom prst="rect">
            <a:avLst/>
          </a:prstGeom>
        </p:spPr>
      </p:pic>
      <p:sp>
        <p:nvSpPr>
          <p:cNvPr id="34" name="מלבן מעוגל 33"/>
          <p:cNvSpPr/>
          <p:nvPr/>
        </p:nvSpPr>
        <p:spPr>
          <a:xfrm>
            <a:off x="7231492" y="913348"/>
            <a:ext cx="1473891" cy="52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מעבר נכון</a:t>
            </a:r>
            <a:endParaRPr lang="he-IL" dirty="0"/>
          </a:p>
        </p:txBody>
      </p:sp>
      <p:sp>
        <p:nvSpPr>
          <p:cNvPr id="39" name="משולש שווה שוקיים 38"/>
          <p:cNvSpPr/>
          <p:nvPr/>
        </p:nvSpPr>
        <p:spPr>
          <a:xfrm rot="17176531">
            <a:off x="4048986" y="1657047"/>
            <a:ext cx="871684" cy="2115069"/>
          </a:xfrm>
          <a:prstGeom prst="triangl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34" y="2562123"/>
            <a:ext cx="1822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הסבר אליפטי 48"/>
          <p:cNvSpPr/>
          <p:nvPr/>
        </p:nvSpPr>
        <p:spPr>
          <a:xfrm>
            <a:off x="4595756" y="4031514"/>
            <a:ext cx="4171617" cy="1320516"/>
          </a:xfrm>
          <a:prstGeom prst="wedgeEllipseCallout">
            <a:avLst>
              <a:gd name="adj1" fmla="val -26562"/>
              <a:gd name="adj2" fmla="val -68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עצירה במקום המסומן,</a:t>
            </a:r>
          </a:p>
          <a:p>
            <a:pPr algn="ctr"/>
            <a:r>
              <a:rPr lang="he-IL" sz="1600" dirty="0"/>
              <a:t>לרוב בין פסי </a:t>
            </a:r>
            <a:r>
              <a:rPr lang="he-IL" sz="1600" dirty="0" smtClean="0"/>
              <a:t>ההאטה, והמצלמה תצלם את לוחית הרישוי.</a:t>
            </a:r>
            <a:endParaRPr lang="he-IL" sz="1600" dirty="0"/>
          </a:p>
        </p:txBody>
      </p:sp>
      <p:sp>
        <p:nvSpPr>
          <p:cNvPr id="41" name="מלבן 40"/>
          <p:cNvSpPr/>
          <p:nvPr/>
        </p:nvSpPr>
        <p:spPr>
          <a:xfrm rot="240000">
            <a:off x="3838859" y="3899995"/>
            <a:ext cx="72008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3910110" y="2234138"/>
            <a:ext cx="72008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8030" y="3964711"/>
            <a:ext cx="907621" cy="2769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>
            <a:defPPr>
              <a:defRPr lang="he-IL"/>
            </a:defPPr>
            <a:lvl1pPr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dirty="0"/>
              <a:t>זרוע מחסום</a:t>
            </a:r>
          </a:p>
        </p:txBody>
      </p:sp>
      <p:cxnSp>
        <p:nvCxnSpPr>
          <p:cNvPr id="46" name="מחבר חץ ישר 45"/>
          <p:cNvCxnSpPr/>
          <p:nvPr/>
        </p:nvCxnSpPr>
        <p:spPr>
          <a:xfrm flipV="1">
            <a:off x="601841" y="2954217"/>
            <a:ext cx="3254487" cy="1010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S:\_GROUP\Bitachon\טפסים\עבודות גרפיקה\תמונות למצגות ועבודות\LPR\L010232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40" y="96309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תמונה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3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611">
        <p:sndAc>
          <p:stSnd>
            <p:snd r:embed="rId3" name="camera.wav"/>
          </p:stSnd>
        </p:sndAc>
      </p:transition>
    </mc:Choice>
    <mc:Fallback xmlns="">
      <p:transition spd="slow" advClick="0" advTm="22611"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5458E-6 L -0.42292 -0.00023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1" y="1103348"/>
            <a:ext cx="5951676" cy="4463757"/>
          </a:xfrm>
          <a:prstGeom prst="rect">
            <a:avLst/>
          </a:prstGeom>
        </p:spPr>
      </p:pic>
      <p:sp>
        <p:nvSpPr>
          <p:cNvPr id="6" name="הסבר קווי 2 5"/>
          <p:cNvSpPr/>
          <p:nvPr/>
        </p:nvSpPr>
        <p:spPr>
          <a:xfrm>
            <a:off x="5177642" y="2660073"/>
            <a:ext cx="592539" cy="940744"/>
          </a:xfrm>
          <a:prstGeom prst="borderCallout2">
            <a:avLst>
              <a:gd name="adj1" fmla="val -834"/>
              <a:gd name="adj2" fmla="val 50566"/>
              <a:gd name="adj3" fmla="val -47250"/>
              <a:gd name="adj4" fmla="val -27269"/>
              <a:gd name="adj5" fmla="val -39224"/>
              <a:gd name="adj6" fmla="val -294966"/>
            </a:avLst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גלאי</a:t>
            </a:r>
            <a:endParaRPr lang="he-IL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7567" y="1117521"/>
            <a:ext cx="1023037" cy="276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noAutofit/>
          </a:bodyPr>
          <a:lstStyle>
            <a:defPPr>
              <a:defRPr lang="he-IL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e-IL" dirty="0"/>
              <a:t>מצלמת  </a:t>
            </a:r>
            <a:r>
              <a:rPr lang="en-US" dirty="0"/>
              <a:t> LPR</a:t>
            </a:r>
            <a:endParaRPr lang="he-IL" dirty="0"/>
          </a:p>
        </p:txBody>
      </p:sp>
      <p:cxnSp>
        <p:nvCxnSpPr>
          <p:cNvPr id="10" name="מחבר חץ ישר 9"/>
          <p:cNvCxnSpPr>
            <a:stCxn id="9" idx="2"/>
          </p:cNvCxnSpPr>
          <p:nvPr/>
        </p:nvCxnSpPr>
        <p:spPr>
          <a:xfrm>
            <a:off x="2229086" y="1394520"/>
            <a:ext cx="1096005" cy="9330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מלבן 13"/>
          <p:cNvSpPr/>
          <p:nvPr/>
        </p:nvSpPr>
        <p:spPr>
          <a:xfrm rot="240000">
            <a:off x="3838859" y="3899995"/>
            <a:ext cx="72008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910110" y="2234138"/>
            <a:ext cx="72008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הסבר אליפטי 44"/>
          <p:cNvSpPr/>
          <p:nvPr/>
        </p:nvSpPr>
        <p:spPr>
          <a:xfrm>
            <a:off x="4708865" y="4067073"/>
            <a:ext cx="2880218" cy="1011004"/>
          </a:xfrm>
          <a:prstGeom prst="wedgeEllipseCallout">
            <a:avLst>
              <a:gd name="adj1" fmla="val -56933"/>
              <a:gd name="adj2" fmla="val -107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לאחר זיהוי המספר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אם ניתנה הרשאה, המחסום ייפתח.</a:t>
            </a:r>
            <a:endParaRPr lang="he-IL" sz="16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72" y="2560951"/>
            <a:ext cx="1822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566290" y="774848"/>
            <a:ext cx="907621" cy="2769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>
            <a:defPPr>
              <a:defRPr lang="he-IL"/>
            </a:defPPr>
            <a:lvl1pPr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dirty="0"/>
              <a:t>זרוע מחסום</a:t>
            </a:r>
          </a:p>
        </p:txBody>
      </p:sp>
      <p:cxnSp>
        <p:nvCxnSpPr>
          <p:cNvPr id="38" name="מחבר חץ ישר 37"/>
          <p:cNvCxnSpPr>
            <a:stCxn id="37" idx="2"/>
            <a:endCxn id="17" idx="3"/>
          </p:cNvCxnSpPr>
          <p:nvPr/>
        </p:nvCxnSpPr>
        <p:spPr>
          <a:xfrm flipH="1">
            <a:off x="3982118" y="1051847"/>
            <a:ext cx="1037983" cy="1902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מלבן מעוגל 39"/>
          <p:cNvSpPr/>
          <p:nvPr/>
        </p:nvSpPr>
        <p:spPr>
          <a:xfrm>
            <a:off x="7231492" y="913348"/>
            <a:ext cx="1473891" cy="52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מעבר נכון</a:t>
            </a:r>
            <a:endParaRPr lang="he-IL" dirty="0"/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808835" y="6154386"/>
            <a:ext cx="8040197" cy="5187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יש בעיה? יש שאלה? לא צופרים מתקשרים 09-7780999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תמונה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" y="-27228"/>
            <a:ext cx="8408562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9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3665"/>
    </mc:Choice>
    <mc:Fallback xmlns="">
      <p:transition spd="slow" advClick="0" advTm="1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3.61111E-6 -0.2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34 -0.0007 L -0.85156 -0.0025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4|1.7|1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1|3.4|3.9|5.4|2.7|1.5|3.1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4|4.1|4.6|4.8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7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2|3|4|2.9|3.2|2.6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329CBC31-6153-433E-B07E-E9AC98860E7D}"/>
</file>

<file path=customXml/itemProps2.xml><?xml version="1.0" encoding="utf-8"?>
<ds:datastoreItem xmlns:ds="http://schemas.openxmlformats.org/officeDocument/2006/customXml" ds:itemID="{6921CA03-EE22-4ADC-A798-2158009E8E74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13578</TotalTime>
  <Words>704</Words>
  <Application>Microsoft Office PowerPoint</Application>
  <PresentationFormat>‫הצגה על המסך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Georgia</vt:lpstr>
      <vt:lpstr>Gisha</vt:lpstr>
      <vt:lpstr>Trebuchet MS</vt:lpstr>
      <vt:lpstr>זרם מדחף</vt:lpstr>
      <vt:lpstr>מערכת זיהוי לוחיות רישוי - LPR</vt:lpstr>
      <vt:lpstr>LPR - License Plate Recognition</vt:lpstr>
      <vt:lpstr>מצגת LPR</vt:lpstr>
      <vt:lpstr>כיצד פועלת המערכת</vt:lpstr>
      <vt:lpstr>היכן מותקנת המערכת</vt:lpstr>
      <vt:lpstr>מצגת של PowerPoint‏</vt:lpstr>
      <vt:lpstr>בשקופית הבאה מוצג מעבר נכון בשער</vt:lpstr>
      <vt:lpstr>מצגת של PowerPoint‏</vt:lpstr>
      <vt:lpstr>מצגת של PowerPoint‏</vt:lpstr>
      <vt:lpstr>אופן הזיהוי...</vt:lpstr>
      <vt:lpstr>בשקופית הבאה מוצג מעבר לא נכון בשער</vt:lpstr>
      <vt:lpstr>מצגת של PowerPoint‏</vt:lpstr>
      <vt:lpstr>הוראות ואיסורים יציאה מהאו"פ לתוך רעננה</vt:lpstr>
      <vt:lpstr>יציאת הורים</vt:lpstr>
      <vt:lpstr>יציאת צפונים</vt:lpstr>
      <vt:lpstr>קבלת אישורים</vt:lpstr>
      <vt:lpstr>בברכה, מחלקת ביטחון ובטיחות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giladdo</dc:creator>
  <cp:keywords/>
  <dc:description/>
  <cp:lastModifiedBy>Linda Atiya</cp:lastModifiedBy>
  <cp:revision>172</cp:revision>
  <cp:lastPrinted>2013-07-17T16:25:40Z</cp:lastPrinted>
  <dcterms:created xsi:type="dcterms:W3CDTF">2013-02-21T11:36:59Z</dcterms:created>
  <dcterms:modified xsi:type="dcterms:W3CDTF">2020-05-20T08:15:26Z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